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1D19E88-5B0D-4CC5-90EE-817F883C736F}">
  <a:tblStyle styleId="{C1D19E88-5B0D-4CC5-90EE-817F883C736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767a5b83c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767a5b8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767a5b83c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767a5b83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767a5b83c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767a5b83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0" Type="http://schemas.openxmlformats.org/officeDocument/2006/relationships/hyperlink" Target="https://docs.google.com/presentation/d/1M3kIIT7UHOHae3gRc-sx7B4ZuG09RcoewNv-uy4gBCY/view" TargetMode="External"/><Relationship Id="rId9" Type="http://schemas.openxmlformats.org/officeDocument/2006/relationships/hyperlink" Target="https://docs.google.com/presentation/d/1va3xuqWx7Oq9joHVJ7G8vTfQy6Sq31Y63hsVWDfsvJY/view" TargetMode="External"/><Relationship Id="rId5" Type="http://schemas.openxmlformats.org/officeDocument/2006/relationships/hyperlink" Target="https://docs.google.com/presentation/d/1va3xuqWx7Oq9joHVJ7G8vTfQy6Sq31Y63hsVWDfsvJY/view" TargetMode="External"/><Relationship Id="rId6" Type="http://schemas.openxmlformats.org/officeDocument/2006/relationships/hyperlink" Target="https://docs.google.com/presentation/d/1M3kIIT7UHOHae3gRc-sx7B4ZuG09RcoewNv-uy4gBCY/view" TargetMode="External"/><Relationship Id="rId7" Type="http://schemas.openxmlformats.org/officeDocument/2006/relationships/hyperlink" Target="https://docs.google.com/presentation/d/1mP4WE6GYGIdQG-L3dmLxlgufo_hjwoOoVd9gKkNk4IE/view" TargetMode="External"/><Relationship Id="rId8" Type="http://schemas.openxmlformats.org/officeDocument/2006/relationships/hyperlink" Target="https://docs.google.com/presentation/d/1HIh0jNkdhM3Uxbb2HPHfYJRsOD5d7rss7q3zpAH9gN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5H-PugzouoieJHiQUGEDqVjxfcx2uCrZU4wGXfluw_4/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{C1D19E88-5B0D-4CC5-90EE-817F883C736F}</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Paleolithic Art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6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Paleolithic art help us better understand the lives of early humans?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347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Paleolithic Art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Art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8097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Allow students an opportunity to gain historical background the ways that Paleolithic art can be analyzed to learn about early humans with the “What is the Context?” - Paleolithic Art reading (page 1 of student worksheet). Students will answer check for understanding questions as they read. This reading can be done as a class, individually, or in groups.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10"/>
                        </a:rPr>
                        <a:t>student worksheet</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{C1D19E88-5B0D-4CC5-90EE-817F883C736F}</a:tableStyleId>
              </a:tblPr>
              <a:tblGrid>
                <a:gridCol w="1673200"/>
                <a:gridCol w="4057350"/>
                <a:gridCol w="3702950"/>
              </a:tblGrid>
              <a:tr h="3090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Paleolithic Art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90075">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Today’s lesson uses three examples of Paleolithic Art to illustrate how art can provide clues into the lives of the people of the past. Direct students through an introduction to the process of analyzing images. Collectively, complete an example, using a Paleolithic painting of a bull, found in the student worksheet (pages 2-3). Then have students continue to use the observe, connect, and infer approach to analyze two additional pieces of art (pages 4-5).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631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Image Analysis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 “I DO/WE DO” instructional routine using pages 2-3</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partners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complete pages 4-5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Track timing, monitor, and provide support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Allow students to share out their answers at the conclusion of the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“I DO/WE DO” instructional routine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image analysis on pages 2-5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out answers at the conclusion of the activity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320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summarize their learnings about both Paleolithic Art and the significance of image analysis in understanding the lives of the people of the past. Students will complete the Evaluating Evidence (Visual) Graphic Organizer (page 6).</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42350">
                <a:tc vMerge="1"/>
                <a:tc>
                  <a:txBody>
                    <a:bodyPr/>
                    <a:lstStyle/>
                    <a:p>
                      <a:pPr indent="0" lvl="0" marL="0" rtl="0" algn="ctr">
                        <a:lnSpc>
                          <a:spcPct val="100000"/>
                        </a:lnSpc>
                        <a:spcBef>
                          <a:spcPts val="0"/>
                        </a:spcBef>
                        <a:spcAft>
                          <a:spcPts val="0"/>
                        </a:spcAft>
                        <a:buClr>
                          <a:schemeClr val="dk1"/>
                        </a:buClr>
                        <a:buSzPts val="1200"/>
                        <a:buFont typeface="Inter"/>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6</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Consider completing some components as class and then allow students to complete other components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SzPts val="1200"/>
                        <a:buFont typeface="Inter"/>
                        <a:buNone/>
                      </a:pPr>
                      <a:r>
                        <a:rPr lang="en" sz="1200">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Evaluating Evidence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{C1D19E88-5B0D-4CC5-90EE-817F883C736F}</a:tableStyleId>
              </a:tblPr>
              <a:tblGrid>
                <a:gridCol w="1673200"/>
                <a:gridCol w="4057350"/>
                <a:gridCol w="3702950"/>
              </a:tblGrid>
              <a:tr h="1653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Paleolithic Art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58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2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380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2</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5300">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1.2 Describe types of evidence and methods of investigation that anthropologists, archaeologists and other scholars have used to reconstruct early human evolution and cultural development.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1.6 Analyze the impact of Paleolithic technological advances on early human evolution, migration and communities.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1.7 Analyze Paleolithic and Mesolithic art, tools, and artifacts to describe early human cultures.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1.9 Evaluate archaeological evidence to analyze the characteristics of early complex belief systems, including widespread worship of female deities.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165300">
                <a:tc>
                  <a:txBody>
                    <a:bodyPr/>
                    <a:lstStyle/>
                    <a:p>
                      <a:pPr indent="0" lvl="0" marL="0" rtl="0" algn="l">
                        <a:spcBef>
                          <a:spcPts val="0"/>
                        </a:spcBef>
                        <a:spcAft>
                          <a:spcPts val="0"/>
                        </a:spcAft>
                        <a:buNone/>
                      </a:pPr>
                      <a:r>
                        <a:rPr b="1" lang="en" sz="1300">
                          <a:latin typeface="Inter"/>
                          <a:ea typeface="Inter"/>
                          <a:cs typeface="Inter"/>
                          <a:sym typeface="Inter"/>
                        </a:rPr>
                        <a:t>SENSITIVE</a:t>
                      </a:r>
                      <a:r>
                        <a:rPr b="1" lang="en" sz="1300">
                          <a:latin typeface="Inter"/>
                          <a:ea typeface="Inter"/>
                          <a:cs typeface="Inter"/>
                          <a:sym typeface="Inter"/>
                        </a:rPr>
                        <a:t> CONTENT NOTE</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1000"/>
                        </a:spcAft>
                        <a:buClr>
                          <a:schemeClr val="dk1"/>
                        </a:buClr>
                        <a:buSzPts val="1100"/>
                        <a:buFont typeface="Arial"/>
                        <a:buNone/>
                      </a:pPr>
                      <a:r>
                        <a:rPr lang="en" sz="1200">
                          <a:solidFill>
                            <a:schemeClr val="dk1"/>
                          </a:solidFill>
                          <a:latin typeface="Inter"/>
                          <a:ea typeface="Inter"/>
                          <a:cs typeface="Inter"/>
                          <a:sym typeface="Inter"/>
                        </a:rPr>
                        <a:t>This lesson includes discussion and images of the Venus of Willendorf, a nude prehistoric figurine. While it is presented in an academic and historical context, some students may find the content sensitive due to the depiction of the human body. Please approach the material with respect for its cultural and educational significance.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